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Calligraffitti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18BAE23F-DD5E-4DD1-8E4F-0152A32BEC77}">
  <a:tblStyle styleId="{18BAE23F-DD5E-4DD1-8E4F-0152A32BEC77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lligraffitti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6" name="Shape 6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4" name="Shape 6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2" name="Shape 6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9" name="Shape 8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4" name="Shape 8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Shape 8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Shape 9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Shape 9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5" name="Shape 9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1" name="Shape 9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3"/>
            <a:ext cx="3045625" cy="2030571"/>
            <a:chOff x="6098378" y="3"/>
            <a:chExt cx="3045625" cy="2030571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3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5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4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4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7" y="2715911"/>
            <a:ext cx="8222100" cy="43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3"/>
            <a:ext cx="3045625" cy="2030571"/>
            <a:chOff x="6098378" y="3"/>
            <a:chExt cx="3045625" cy="2030571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3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5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4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599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599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0" y="3903669"/>
            <a:ext cx="9144000" cy="1239924"/>
            <a:chOff x="0" y="3903669"/>
            <a:chExt cx="9144000" cy="1239924"/>
          </a:xfrm>
        </p:grpSpPr>
        <p:sp>
          <p:nvSpPr>
            <p:cNvPr id="21" name="Shape 21"/>
            <p:cNvSpPr/>
            <p:nvPr/>
          </p:nvSpPr>
          <p:spPr>
            <a:xfrm>
              <a:off x="8154895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6181161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7170274" y="3903669"/>
              <a:ext cx="989099" cy="9878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8154757" y="3903682"/>
              <a:ext cx="989099" cy="987899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0" y="4891594"/>
              <a:ext cx="9144000" cy="2519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Shape 30"/>
          <p:cNvGrpSpPr/>
          <p:nvPr/>
        </p:nvGrpSpPr>
        <p:grpSpPr>
          <a:xfrm>
            <a:off x="6098378" y="3"/>
            <a:ext cx="3045625" cy="2030571"/>
            <a:chOff x="6098378" y="3"/>
            <a:chExt cx="3045625" cy="2030571"/>
          </a:xfrm>
        </p:grpSpPr>
        <p:sp>
          <p:nvSpPr>
            <p:cNvPr id="31" name="Shape 3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 flipH="1">
              <a:off x="7113463" y="3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 flipH="1" rot="10800000">
              <a:off x="7113588" y="10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 rot="10800000">
              <a:off x="6098378" y="95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 rot="10800000">
              <a:off x="8128789" y="1015374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598100" y="2152347"/>
            <a:ext cx="8222100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4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8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8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7999" cy="310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3"/>
            <a:ext cx="3045625" cy="2030571"/>
            <a:chOff x="6098378" y="3"/>
            <a:chExt cx="3045625" cy="2030571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3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5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4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199" cy="156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4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0"/>
            <a:ext cx="4045199" cy="12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775222"/>
            <a:ext cx="8222100" cy="838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4200" u="none" cap="none" strike="noStrike">
                <a:solidFill>
                  <a:schemeClr val="lt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Prioritize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7" y="2715911"/>
            <a:ext cx="8222100" cy="43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Joel Wilhelm     Cody Jones      Wajahat Iqbal      Shahrukh Rehman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_20170416-174835.png" id="314" name="Shape 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787" y="0"/>
            <a:ext cx="28932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cxnSp>
        <p:nvCxnSpPr>
          <p:cNvPr id="316" name="Shape 316"/>
          <p:cNvCxnSpPr>
            <a:stCxn id="317" idx="2"/>
            <a:endCxn id="318" idx="3"/>
          </p:cNvCxnSpPr>
          <p:nvPr/>
        </p:nvCxnSpPr>
        <p:spPr>
          <a:xfrm rot="10800000">
            <a:off x="4650600" y="2571749"/>
            <a:ext cx="1136100" cy="18930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317" name="Shape 317"/>
          <p:cNvSpPr/>
          <p:nvPr/>
        </p:nvSpPr>
        <p:spPr>
          <a:xfrm>
            <a:off x="5786700" y="4237950"/>
            <a:ext cx="3425999" cy="453599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Shape 318"/>
          <p:cNvSpPr txBox="1"/>
          <p:nvPr/>
        </p:nvSpPr>
        <p:spPr>
          <a:xfrm>
            <a:off x="1911900" y="2291987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an additional date, or move to the next part.</a:t>
            </a:r>
          </a:p>
        </p:txBody>
      </p:sp>
      <p:grpSp>
        <p:nvGrpSpPr>
          <p:cNvPr id="319" name="Shape 319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320" name="Shape 320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Shape 321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322" name="Shape 322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323" name="Shape 323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324" name="Shape 324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325" name="Shape 325"/>
            <p:cNvCxnSpPr>
              <a:stCxn id="321" idx="1"/>
              <a:endCxn id="324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" name="Shape 326"/>
            <p:cNvCxnSpPr>
              <a:stCxn id="321" idx="0"/>
              <a:endCxn id="323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82826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Shape 327"/>
            <p:cNvCxnSpPr>
              <a:stCxn id="321" idx="2"/>
              <a:endCxn id="322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8" name="Shape 328"/>
            <p:cNvCxnSpPr>
              <a:endCxn id="329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4592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9" name="Shape 329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330" name="Shape 330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331" name="Shape 331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332" name="Shape 332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333" name="Shape 333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334" name="Shape 334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335" name="Shape 335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336" name="Shape 336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337" name="Shape 337"/>
              <p:cNvCxnSpPr>
                <a:stCxn id="333" idx="0"/>
                <a:endCxn id="335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338" name="Shape 338"/>
              <p:cNvCxnSpPr>
                <a:stCxn id="335" idx="3"/>
                <a:endCxn id="336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339" name="Shape 339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340" name="Shape 340"/>
            <p:cNvCxnSpPr>
              <a:stCxn id="336" idx="3"/>
              <a:endCxn id="339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41" name="Shape 341"/>
            <p:cNvCxnSpPr>
              <a:stCxn id="336" idx="2"/>
              <a:endCxn id="334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342" name="Shape 342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343" name="Shape 343"/>
            <p:cNvCxnSpPr>
              <a:stCxn id="334" idx="3"/>
              <a:endCxn id="342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344" name="Shape 344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345" name="Shape 345"/>
            <p:cNvCxnSpPr>
              <a:stCxn id="342" idx="3"/>
              <a:endCxn id="344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46" name="Shape 346"/>
            <p:cNvCxnSpPr>
              <a:stCxn id="344" idx="0"/>
              <a:endCxn id="339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47" name="Shape 347"/>
            <p:cNvCxnSpPr>
              <a:stCxn id="339" idx="2"/>
              <a:endCxn id="335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9273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_20170416-174848.png" id="352" name="Shape 3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787" y="0"/>
            <a:ext cx="28932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 txBox="1"/>
          <p:nvPr/>
        </p:nvSpPr>
        <p:spPr>
          <a:xfrm>
            <a:off x="2080950" y="1292250"/>
            <a:ext cx="2738699" cy="55949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the Time the reminder is due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6272250" y="373000"/>
            <a:ext cx="2738699" cy="3710399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6" name="Shape 356"/>
          <p:cNvCxnSpPr>
            <a:stCxn id="355" idx="2"/>
            <a:endCxn id="354" idx="3"/>
          </p:cNvCxnSpPr>
          <p:nvPr/>
        </p:nvCxnSpPr>
        <p:spPr>
          <a:xfrm rot="10800000">
            <a:off x="4819650" y="1572099"/>
            <a:ext cx="1452600" cy="6561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grpSp>
        <p:nvGrpSpPr>
          <p:cNvPr id="357" name="Shape 357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358" name="Shape 358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360" name="Shape 360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361" name="Shape 361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362" name="Shape 362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363" name="Shape 363"/>
            <p:cNvCxnSpPr>
              <a:stCxn id="359" idx="1"/>
              <a:endCxn id="362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Shape 364"/>
            <p:cNvCxnSpPr>
              <a:stCxn id="359" idx="0"/>
              <a:endCxn id="361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82826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Shape 365"/>
            <p:cNvCxnSpPr>
              <a:stCxn id="359" idx="2"/>
              <a:endCxn id="360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Shape 366"/>
            <p:cNvCxnSpPr>
              <a:endCxn id="367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5446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7" name="Shape 367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368" name="Shape 368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369" name="Shape 369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370" name="Shape 370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371" name="Shape 371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372" name="Shape 372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373" name="Shape 373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374" name="Shape 374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375" name="Shape 375"/>
              <p:cNvCxnSpPr>
                <a:stCxn id="371" idx="0"/>
                <a:endCxn id="373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376" name="Shape 376"/>
              <p:cNvCxnSpPr>
                <a:stCxn id="373" idx="3"/>
                <a:endCxn id="374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377" name="Shape 377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378" name="Shape 378"/>
            <p:cNvCxnSpPr>
              <a:stCxn id="374" idx="3"/>
              <a:endCxn id="377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79" name="Shape 379"/>
            <p:cNvCxnSpPr>
              <a:stCxn id="374" idx="2"/>
              <a:endCxn id="372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380" name="Shape 380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381" name="Shape 381"/>
            <p:cNvCxnSpPr>
              <a:stCxn id="372" idx="3"/>
              <a:endCxn id="380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382" name="Shape 382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383" name="Shape 383"/>
            <p:cNvCxnSpPr>
              <a:stCxn id="380" idx="3"/>
              <a:endCxn id="382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84" name="Shape 384"/>
            <p:cNvCxnSpPr>
              <a:stCxn id="382" idx="0"/>
              <a:endCxn id="377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85" name="Shape 385"/>
            <p:cNvCxnSpPr>
              <a:stCxn id="377" idx="2"/>
              <a:endCxn id="373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41646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_20170416-174848.png" id="390" name="Shape 3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787" y="0"/>
            <a:ext cx="28932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Shape 391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cxnSp>
        <p:nvCxnSpPr>
          <p:cNvPr id="392" name="Shape 392"/>
          <p:cNvCxnSpPr>
            <a:endCxn id="393" idx="3"/>
          </p:cNvCxnSpPr>
          <p:nvPr/>
        </p:nvCxnSpPr>
        <p:spPr>
          <a:xfrm rot="10800000">
            <a:off x="3861375" y="3268375"/>
            <a:ext cx="1925400" cy="11964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394" name="Shape 394"/>
          <p:cNvSpPr/>
          <p:nvPr/>
        </p:nvSpPr>
        <p:spPr>
          <a:xfrm>
            <a:off x="5786700" y="4237950"/>
            <a:ext cx="3425999" cy="453599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Shape 393"/>
          <p:cNvSpPr txBox="1"/>
          <p:nvPr/>
        </p:nvSpPr>
        <p:spPr>
          <a:xfrm>
            <a:off x="1122675" y="2988625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an additional time, or move to the next part.</a:t>
            </a:r>
          </a:p>
        </p:txBody>
      </p:sp>
      <p:grpSp>
        <p:nvGrpSpPr>
          <p:cNvPr id="395" name="Shape 395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396" name="Shape 396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398" name="Shape 398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399" name="Shape 399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400" name="Shape 400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401" name="Shape 401"/>
            <p:cNvCxnSpPr>
              <a:stCxn id="397" idx="1"/>
              <a:endCxn id="400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Shape 402"/>
            <p:cNvCxnSpPr>
              <a:stCxn id="397" idx="0"/>
              <a:endCxn id="399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93743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Shape 403"/>
            <p:cNvCxnSpPr>
              <a:stCxn id="397" idx="2"/>
              <a:endCxn id="398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Shape 404"/>
            <p:cNvCxnSpPr>
              <a:endCxn id="405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43788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5" name="Shape 405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406" name="Shape 406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407" name="Shape 407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408" name="Shape 408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409" name="Shape 409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410" name="Shape 410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411" name="Shape 411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412" name="Shape 412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413" name="Shape 413"/>
              <p:cNvCxnSpPr>
                <a:stCxn id="409" idx="0"/>
                <a:endCxn id="411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414" name="Shape 414"/>
              <p:cNvCxnSpPr>
                <a:stCxn id="411" idx="3"/>
                <a:endCxn id="412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415" name="Shape 415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416" name="Shape 416"/>
            <p:cNvCxnSpPr>
              <a:stCxn id="412" idx="3"/>
              <a:endCxn id="415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417" name="Shape 417"/>
            <p:cNvCxnSpPr>
              <a:stCxn id="412" idx="2"/>
              <a:endCxn id="410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418" name="Shape 418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419" name="Shape 419"/>
            <p:cNvCxnSpPr>
              <a:stCxn id="410" idx="3"/>
              <a:endCxn id="418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420" name="Shape 420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421" name="Shape 421"/>
            <p:cNvCxnSpPr>
              <a:stCxn id="418" idx="3"/>
              <a:endCxn id="420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422" name="Shape 422"/>
            <p:cNvCxnSpPr>
              <a:stCxn id="420" idx="0"/>
              <a:endCxn id="415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423" name="Shape 423"/>
            <p:cNvCxnSpPr>
              <a:stCxn id="415" idx="2"/>
              <a:endCxn id="411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68075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 txBox="1"/>
          <p:nvPr/>
        </p:nvSpPr>
        <p:spPr>
          <a:xfrm>
            <a:off x="1911900" y="2292000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Description of your Event here</a:t>
            </a:r>
          </a:p>
        </p:txBody>
      </p:sp>
      <p:cxnSp>
        <p:nvCxnSpPr>
          <p:cNvPr id="430" name="Shape 430"/>
          <p:cNvCxnSpPr>
            <a:stCxn id="431" idx="2"/>
            <a:endCxn id="429" idx="3"/>
          </p:cNvCxnSpPr>
          <p:nvPr/>
        </p:nvCxnSpPr>
        <p:spPr>
          <a:xfrm flipH="1">
            <a:off x="4650600" y="995775"/>
            <a:ext cx="1432800" cy="15759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pic>
        <p:nvPicPr>
          <p:cNvPr descr="Screenshot_20170416-174903.png" id="432" name="Shape 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800" y="0"/>
            <a:ext cx="28932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/>
          <p:nvPr/>
        </p:nvSpPr>
        <p:spPr>
          <a:xfrm>
            <a:off x="6083400" y="814725"/>
            <a:ext cx="1511699" cy="3621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3" name="Shape 433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434" name="Shape 434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436" name="Shape 436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437" name="Shape 437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438" name="Shape 438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439" name="Shape 439"/>
            <p:cNvCxnSpPr>
              <a:stCxn id="435" idx="1"/>
              <a:endCxn id="438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0" name="Shape 440"/>
            <p:cNvCxnSpPr>
              <a:stCxn id="435" idx="0"/>
              <a:endCxn id="437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82826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1" name="Shape 441"/>
            <p:cNvCxnSpPr>
              <a:stCxn id="435" idx="2"/>
              <a:endCxn id="436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2" name="Shape 442"/>
            <p:cNvCxnSpPr>
              <a:endCxn id="443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52334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3" name="Shape 443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444" name="Shape 444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445" name="Shape 445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446" name="Shape 446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447" name="Shape 447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448" name="Shape 448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449" name="Shape 449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450" name="Shape 450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451" name="Shape 451"/>
              <p:cNvCxnSpPr>
                <a:stCxn id="447" idx="0"/>
                <a:endCxn id="449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452" name="Shape 452"/>
              <p:cNvCxnSpPr>
                <a:stCxn id="449" idx="3"/>
                <a:endCxn id="450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453" name="Shape 453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454" name="Shape 454"/>
            <p:cNvCxnSpPr>
              <a:stCxn id="450" idx="3"/>
              <a:endCxn id="453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455" name="Shape 455"/>
            <p:cNvCxnSpPr>
              <a:stCxn id="450" idx="2"/>
              <a:endCxn id="448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456" name="Shape 456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457" name="Shape 457"/>
            <p:cNvCxnSpPr>
              <a:stCxn id="448" idx="3"/>
              <a:endCxn id="456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458" name="Shape 458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459" name="Shape 459"/>
            <p:cNvCxnSpPr>
              <a:stCxn id="456" idx="3"/>
              <a:endCxn id="458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460" name="Shape 460"/>
            <p:cNvCxnSpPr>
              <a:stCxn id="458" idx="0"/>
              <a:endCxn id="453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461" name="Shape 461"/>
            <p:cNvCxnSpPr>
              <a:stCxn id="453" idx="2"/>
              <a:endCxn id="449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41646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pic>
        <p:nvPicPr>
          <p:cNvPr descr="Screenshot_20170416-174903.png" id="467" name="Shape 4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800" y="0"/>
            <a:ext cx="2893208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8" name="Shape 468"/>
          <p:cNvCxnSpPr>
            <a:endCxn id="469" idx="3"/>
          </p:cNvCxnSpPr>
          <p:nvPr/>
        </p:nvCxnSpPr>
        <p:spPr>
          <a:xfrm flipH="1">
            <a:off x="4650600" y="1668750"/>
            <a:ext cx="1003200" cy="9030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470" name="Shape 470"/>
          <p:cNvSpPr/>
          <p:nvPr/>
        </p:nvSpPr>
        <p:spPr>
          <a:xfrm>
            <a:off x="5653925" y="1217175"/>
            <a:ext cx="3425999" cy="902999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Shape 469"/>
          <p:cNvSpPr txBox="1"/>
          <p:nvPr/>
        </p:nvSpPr>
        <p:spPr>
          <a:xfrm>
            <a:off x="1911900" y="2292000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the bar to select Priority Level</a:t>
            </a:r>
          </a:p>
        </p:txBody>
      </p:sp>
      <p:grpSp>
        <p:nvGrpSpPr>
          <p:cNvPr id="471" name="Shape 471"/>
          <p:cNvGrpSpPr/>
          <p:nvPr/>
        </p:nvGrpSpPr>
        <p:grpSpPr>
          <a:xfrm>
            <a:off x="0" y="4043397"/>
            <a:ext cx="2915100" cy="1100100"/>
            <a:chOff x="76175" y="71222"/>
            <a:chExt cx="2915100" cy="1100100"/>
          </a:xfrm>
        </p:grpSpPr>
        <p:sp>
          <p:nvSpPr>
            <p:cNvPr id="472" name="Shape 472"/>
            <p:cNvSpPr/>
            <p:nvPr/>
          </p:nvSpPr>
          <p:spPr>
            <a:xfrm>
              <a:off x="76175" y="71222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474" name="Shape 474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475" name="Shape 475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476" name="Shape 476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477" name="Shape 477"/>
            <p:cNvCxnSpPr>
              <a:stCxn id="473" idx="1"/>
              <a:endCxn id="476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8" name="Shape 478"/>
            <p:cNvCxnSpPr>
              <a:stCxn id="473" idx="0"/>
              <a:endCxn id="475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93743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9" name="Shape 479"/>
            <p:cNvCxnSpPr>
              <a:stCxn id="473" idx="2"/>
              <a:endCxn id="474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0" name="Shape 480"/>
            <p:cNvCxnSpPr>
              <a:endCxn id="481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5019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1" name="Shape 481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482" name="Shape 482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483" name="Shape 483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484" name="Shape 484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485" name="Shape 485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486" name="Shape 486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487" name="Shape 487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488" name="Shape 488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489" name="Shape 489"/>
              <p:cNvCxnSpPr>
                <a:stCxn id="485" idx="0"/>
                <a:endCxn id="487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490" name="Shape 490"/>
              <p:cNvCxnSpPr>
                <a:stCxn id="487" idx="3"/>
                <a:endCxn id="488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491" name="Shape 491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492" name="Shape 492"/>
            <p:cNvCxnSpPr>
              <a:stCxn id="488" idx="3"/>
              <a:endCxn id="491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493" name="Shape 493"/>
            <p:cNvCxnSpPr>
              <a:stCxn id="488" idx="2"/>
              <a:endCxn id="486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494" name="Shape 494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495" name="Shape 495"/>
            <p:cNvCxnSpPr>
              <a:stCxn id="486" idx="3"/>
              <a:endCxn id="494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496" name="Shape 496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497" name="Shape 497"/>
            <p:cNvCxnSpPr>
              <a:stCxn id="494" idx="3"/>
              <a:endCxn id="496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498" name="Shape 498"/>
            <p:cNvCxnSpPr>
              <a:stCxn id="496" idx="0"/>
              <a:endCxn id="491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499" name="Shape 499"/>
            <p:cNvCxnSpPr>
              <a:stCxn id="491" idx="2"/>
              <a:endCxn id="487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0447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pic>
        <p:nvPicPr>
          <p:cNvPr descr="Screenshot_20170416-174903.png" id="505" name="Shape 5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800" y="0"/>
            <a:ext cx="2893208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6" name="Shape 506"/>
          <p:cNvCxnSpPr/>
          <p:nvPr/>
        </p:nvCxnSpPr>
        <p:spPr>
          <a:xfrm flipH="1">
            <a:off x="3050399" y="2595975"/>
            <a:ext cx="2736300" cy="44699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507" name="Shape 507"/>
          <p:cNvSpPr/>
          <p:nvPr/>
        </p:nvSpPr>
        <p:spPr>
          <a:xfrm>
            <a:off x="5786700" y="2144475"/>
            <a:ext cx="3425999" cy="902999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Shape 508"/>
          <p:cNvSpPr txBox="1"/>
          <p:nvPr/>
        </p:nvSpPr>
        <p:spPr>
          <a:xfrm>
            <a:off x="311700" y="2387375"/>
            <a:ext cx="2738699" cy="129359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these boxes for other options - Needing user to turn off alarm / set alarm off at designated time, ignoring Priority</a:t>
            </a:r>
          </a:p>
        </p:txBody>
      </p:sp>
      <p:grpSp>
        <p:nvGrpSpPr>
          <p:cNvPr id="509" name="Shape 509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510" name="Shape 510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Shape 511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512" name="Shape 512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513" name="Shape 513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514" name="Shape 514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515" name="Shape 515"/>
            <p:cNvCxnSpPr>
              <a:stCxn id="511" idx="1"/>
              <a:endCxn id="514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Shape 516"/>
            <p:cNvCxnSpPr>
              <a:stCxn id="511" idx="0"/>
              <a:endCxn id="513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93743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7" name="Shape 517"/>
            <p:cNvCxnSpPr>
              <a:stCxn id="511" idx="2"/>
              <a:endCxn id="512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8" name="Shape 518"/>
            <p:cNvCxnSpPr>
              <a:endCxn id="519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4592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9" name="Shape 519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520" name="Shape 520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521" name="Shape 521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522" name="Shape 522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523" name="Shape 523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524" name="Shape 524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525" name="Shape 525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526" name="Shape 526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527" name="Shape 527"/>
              <p:cNvCxnSpPr>
                <a:stCxn id="523" idx="0"/>
                <a:endCxn id="525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528" name="Shape 528"/>
              <p:cNvCxnSpPr>
                <a:stCxn id="525" idx="3"/>
                <a:endCxn id="526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529" name="Shape 529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530" name="Shape 530"/>
            <p:cNvCxnSpPr>
              <a:stCxn id="526" idx="3"/>
              <a:endCxn id="529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31" name="Shape 531"/>
            <p:cNvCxnSpPr>
              <a:stCxn id="526" idx="2"/>
              <a:endCxn id="524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532" name="Shape 532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533" name="Shape 533"/>
            <p:cNvCxnSpPr>
              <a:stCxn id="524" idx="3"/>
              <a:endCxn id="532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534" name="Shape 534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535" name="Shape 535"/>
            <p:cNvCxnSpPr>
              <a:stCxn id="532" idx="3"/>
              <a:endCxn id="534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36" name="Shape 536"/>
            <p:cNvCxnSpPr>
              <a:stCxn id="534" idx="0"/>
              <a:endCxn id="529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37" name="Shape 537"/>
            <p:cNvCxnSpPr>
              <a:stCxn id="529" idx="2"/>
              <a:endCxn id="525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9273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pic>
        <p:nvPicPr>
          <p:cNvPr descr="Screenshot_20170416-174903.png" id="543" name="Shape 5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800" y="0"/>
            <a:ext cx="2893208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4" name="Shape 544"/>
          <p:cNvCxnSpPr/>
          <p:nvPr/>
        </p:nvCxnSpPr>
        <p:spPr>
          <a:xfrm flipH="1">
            <a:off x="5320224" y="3498975"/>
            <a:ext cx="579600" cy="34799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545" name="Shape 545"/>
          <p:cNvSpPr/>
          <p:nvPr/>
        </p:nvSpPr>
        <p:spPr>
          <a:xfrm>
            <a:off x="5899825" y="3047475"/>
            <a:ext cx="3425999" cy="902999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Shape 546"/>
          <p:cNvSpPr txBox="1"/>
          <p:nvPr/>
        </p:nvSpPr>
        <p:spPr>
          <a:xfrm>
            <a:off x="3190150" y="3290375"/>
            <a:ext cx="2129999" cy="55949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Repeat Pattern Designation</a:t>
            </a:r>
          </a:p>
        </p:txBody>
      </p:sp>
      <p:grpSp>
        <p:nvGrpSpPr>
          <p:cNvPr id="547" name="Shape 547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548" name="Shape 548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Shape 549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550" name="Shape 550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551" name="Shape 551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552" name="Shape 552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553" name="Shape 553"/>
            <p:cNvCxnSpPr>
              <a:stCxn id="549" idx="1"/>
              <a:endCxn id="552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4" name="Shape 554"/>
            <p:cNvCxnSpPr>
              <a:stCxn id="549" idx="0"/>
              <a:endCxn id="551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71937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5" name="Shape 555"/>
            <p:cNvCxnSpPr>
              <a:stCxn id="549" idx="2"/>
              <a:endCxn id="550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6" name="Shape 556"/>
            <p:cNvCxnSpPr>
              <a:endCxn id="557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52334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7" name="Shape 557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558" name="Shape 558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559" name="Shape 559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560" name="Shape 560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561" name="Shape 561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562" name="Shape 562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563" name="Shape 563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564" name="Shape 564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565" name="Shape 565"/>
              <p:cNvCxnSpPr>
                <a:stCxn id="561" idx="0"/>
                <a:endCxn id="563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566" name="Shape 566"/>
              <p:cNvCxnSpPr>
                <a:stCxn id="563" idx="3"/>
                <a:endCxn id="564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567" name="Shape 567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568" name="Shape 568"/>
            <p:cNvCxnSpPr>
              <a:stCxn id="564" idx="3"/>
              <a:endCxn id="567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69" name="Shape 569"/>
            <p:cNvCxnSpPr>
              <a:stCxn id="564" idx="2"/>
              <a:endCxn id="562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570" name="Shape 570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571" name="Shape 571"/>
            <p:cNvCxnSpPr>
              <a:stCxn id="562" idx="3"/>
              <a:endCxn id="570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572" name="Shape 572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573" name="Shape 573"/>
            <p:cNvCxnSpPr>
              <a:stCxn id="570" idx="3"/>
              <a:endCxn id="572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74" name="Shape 574"/>
            <p:cNvCxnSpPr>
              <a:stCxn id="572" idx="0"/>
              <a:endCxn id="567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75" name="Shape 575"/>
            <p:cNvCxnSpPr>
              <a:stCxn id="567" idx="2"/>
              <a:endCxn id="563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0447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pic>
        <p:nvPicPr>
          <p:cNvPr descr="Screenshot_20170416-174903.png" id="581" name="Shape 5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800" y="0"/>
            <a:ext cx="2893208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2" name="Shape 582"/>
          <p:cNvCxnSpPr>
            <a:endCxn id="583" idx="3"/>
          </p:cNvCxnSpPr>
          <p:nvPr/>
        </p:nvCxnSpPr>
        <p:spPr>
          <a:xfrm rot="10800000">
            <a:off x="4510500" y="3007575"/>
            <a:ext cx="2436900" cy="12105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584" name="Shape 584"/>
          <p:cNvSpPr/>
          <p:nvPr/>
        </p:nvSpPr>
        <p:spPr>
          <a:xfrm>
            <a:off x="6947250" y="4015125"/>
            <a:ext cx="1570500" cy="405599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 txBox="1"/>
          <p:nvPr/>
        </p:nvSpPr>
        <p:spPr>
          <a:xfrm>
            <a:off x="1771800" y="2727825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Save the Reminder!</a:t>
            </a:r>
          </a:p>
        </p:txBody>
      </p:sp>
      <p:grpSp>
        <p:nvGrpSpPr>
          <p:cNvPr id="585" name="Shape 585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586" name="Shape 586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Shape 587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588" name="Shape 588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589" name="Shape 589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590" name="Shape 590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591" name="Shape 591"/>
            <p:cNvCxnSpPr>
              <a:stCxn id="587" idx="1"/>
              <a:endCxn id="590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2" name="Shape 592"/>
            <p:cNvCxnSpPr>
              <a:stCxn id="587" idx="0"/>
              <a:endCxn id="589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71937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3" name="Shape 593"/>
            <p:cNvCxnSpPr>
              <a:stCxn id="587" idx="2"/>
              <a:endCxn id="588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4" name="Shape 594"/>
            <p:cNvCxnSpPr>
              <a:endCxn id="595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39518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5" name="Shape 595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596" name="Shape 596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597" name="Shape 597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598" name="Shape 598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599" name="Shape 599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600" name="Shape 600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601" name="Shape 601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602" name="Shape 602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603" name="Shape 603"/>
              <p:cNvCxnSpPr>
                <a:stCxn id="599" idx="0"/>
                <a:endCxn id="601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604" name="Shape 604"/>
              <p:cNvCxnSpPr>
                <a:stCxn id="601" idx="3"/>
                <a:endCxn id="602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605" name="Shape 605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606" name="Shape 606"/>
            <p:cNvCxnSpPr>
              <a:stCxn id="602" idx="3"/>
              <a:endCxn id="605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607" name="Shape 607"/>
            <p:cNvCxnSpPr>
              <a:stCxn id="602" idx="2"/>
              <a:endCxn id="600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608" name="Shape 608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609" name="Shape 609"/>
            <p:cNvCxnSpPr>
              <a:stCxn id="600" idx="3"/>
              <a:endCxn id="608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610" name="Shape 610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611" name="Shape 611"/>
            <p:cNvCxnSpPr>
              <a:stCxn id="608" idx="3"/>
              <a:endCxn id="610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612" name="Shape 612"/>
            <p:cNvCxnSpPr>
              <a:stCxn id="610" idx="0"/>
              <a:endCxn id="605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613" name="Shape 613"/>
            <p:cNvCxnSpPr>
              <a:stCxn id="605" idx="2"/>
              <a:endCxn id="601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68075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type="title"/>
          </p:nvPr>
        </p:nvSpPr>
        <p:spPr>
          <a:xfrm>
            <a:off x="311700" y="410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pic>
        <p:nvPicPr>
          <p:cNvPr descr="Screenshot_20170416-174931.png" id="619" name="Shape 6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798" y="0"/>
            <a:ext cx="28932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Shape 620"/>
          <p:cNvSpPr/>
          <p:nvPr/>
        </p:nvSpPr>
        <p:spPr>
          <a:xfrm>
            <a:off x="6250800" y="619225"/>
            <a:ext cx="2893199" cy="8688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1" name="Shape 621"/>
          <p:cNvCxnSpPr>
            <a:stCxn id="620" idx="2"/>
          </p:cNvCxnSpPr>
          <p:nvPr/>
        </p:nvCxnSpPr>
        <p:spPr>
          <a:xfrm flipH="1">
            <a:off x="4395600" y="1053625"/>
            <a:ext cx="1855200" cy="8688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622" name="Shape 622"/>
          <p:cNvSpPr txBox="1"/>
          <p:nvPr/>
        </p:nvSpPr>
        <p:spPr>
          <a:xfrm>
            <a:off x="1656900" y="1658875"/>
            <a:ext cx="2738699" cy="55949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Edit or Delete Reminder</a:t>
            </a:r>
          </a:p>
        </p:txBody>
      </p:sp>
      <p:grpSp>
        <p:nvGrpSpPr>
          <p:cNvPr id="623" name="Shape 623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624" name="Shape 624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Shape 625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626" name="Shape 626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627" name="Shape 627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628" name="Shape 628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629" name="Shape 629"/>
            <p:cNvCxnSpPr>
              <a:stCxn id="625" idx="1"/>
              <a:endCxn id="628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0" name="Shape 630"/>
            <p:cNvCxnSpPr>
              <a:stCxn id="625" idx="0"/>
              <a:endCxn id="627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50104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1" name="Shape 631"/>
            <p:cNvCxnSpPr>
              <a:stCxn id="625" idx="2"/>
              <a:endCxn id="626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2" name="Shape 632"/>
            <p:cNvCxnSpPr>
              <a:endCxn id="633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4592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3" name="Shape 633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634" name="Shape 634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635" name="Shape 635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636" name="Shape 636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637" name="Shape 637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638" name="Shape 638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639" name="Shape 639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640" name="Shape 640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641" name="Shape 641"/>
              <p:cNvCxnSpPr>
                <a:stCxn id="637" idx="0"/>
                <a:endCxn id="639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642" name="Shape 642"/>
              <p:cNvCxnSpPr>
                <a:stCxn id="639" idx="3"/>
                <a:endCxn id="640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643" name="Shape 643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644" name="Shape 644"/>
            <p:cNvCxnSpPr>
              <a:stCxn id="640" idx="3"/>
              <a:endCxn id="643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645" name="Shape 645"/>
            <p:cNvCxnSpPr>
              <a:stCxn id="640" idx="2"/>
              <a:endCxn id="638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646" name="Shape 646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647" name="Shape 647"/>
            <p:cNvCxnSpPr>
              <a:stCxn id="638" idx="3"/>
              <a:endCxn id="646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648" name="Shape 648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649" name="Shape 649"/>
            <p:cNvCxnSpPr>
              <a:stCxn id="646" idx="3"/>
              <a:endCxn id="648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650" name="Shape 650"/>
            <p:cNvCxnSpPr>
              <a:stCxn id="648" idx="0"/>
              <a:endCxn id="643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651" name="Shape 651"/>
            <p:cNvCxnSpPr>
              <a:stCxn id="643" idx="2"/>
              <a:endCxn id="639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0447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>
            <p:ph type="title"/>
          </p:nvPr>
        </p:nvSpPr>
        <p:spPr>
          <a:xfrm>
            <a:off x="311700" y="410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pic>
        <p:nvPicPr>
          <p:cNvPr descr="Screenshot_20170416-174931.png" id="657" name="Shape 6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798" y="0"/>
            <a:ext cx="28932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/>
          <p:nvPr/>
        </p:nvSpPr>
        <p:spPr>
          <a:xfrm>
            <a:off x="6645325" y="3048875"/>
            <a:ext cx="2238899" cy="1407599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9" name="Shape 659"/>
          <p:cNvCxnSpPr>
            <a:stCxn id="658" idx="2"/>
            <a:endCxn id="660" idx="3"/>
          </p:cNvCxnSpPr>
          <p:nvPr/>
        </p:nvCxnSpPr>
        <p:spPr>
          <a:xfrm rot="10800000">
            <a:off x="4669225" y="2880874"/>
            <a:ext cx="1976100" cy="8718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660" name="Shape 660"/>
          <p:cNvSpPr txBox="1"/>
          <p:nvPr/>
        </p:nvSpPr>
        <p:spPr>
          <a:xfrm>
            <a:off x="1930400" y="2280350"/>
            <a:ext cx="2738700" cy="1200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Message to inform user when their reminder is set.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21:32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April 26, 2017.</a:t>
            </a:r>
          </a:p>
        </p:txBody>
      </p:sp>
      <p:grpSp>
        <p:nvGrpSpPr>
          <p:cNvPr id="661" name="Shape 661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662" name="Shape 662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Shape 663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664" name="Shape 664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665" name="Shape 665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666" name="Shape 666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667" name="Shape 667"/>
            <p:cNvCxnSpPr>
              <a:stCxn id="663" idx="1"/>
              <a:endCxn id="666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8" name="Shape 668"/>
            <p:cNvCxnSpPr>
              <a:stCxn id="663" idx="0"/>
              <a:endCxn id="665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93743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9" name="Shape 669"/>
            <p:cNvCxnSpPr>
              <a:stCxn id="663" idx="2"/>
              <a:endCxn id="664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0" name="Shape 670"/>
            <p:cNvCxnSpPr>
              <a:endCxn id="671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5446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1" name="Shape 671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672" name="Shape 672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673" name="Shape 673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674" name="Shape 674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675" name="Shape 675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676" name="Shape 676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677" name="Shape 677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678" name="Shape 678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679" name="Shape 679"/>
              <p:cNvCxnSpPr>
                <a:stCxn id="675" idx="0"/>
                <a:endCxn id="677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680" name="Shape 680"/>
              <p:cNvCxnSpPr>
                <a:stCxn id="677" idx="3"/>
                <a:endCxn id="678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681" name="Shape 681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682" name="Shape 682"/>
            <p:cNvCxnSpPr>
              <a:stCxn id="678" idx="3"/>
              <a:endCxn id="681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683" name="Shape 683"/>
            <p:cNvCxnSpPr>
              <a:stCxn id="678" idx="2"/>
              <a:endCxn id="676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684" name="Shape 684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685" name="Shape 685"/>
            <p:cNvCxnSpPr>
              <a:stCxn id="676" idx="3"/>
              <a:endCxn id="684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686" name="Shape 686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687" name="Shape 687"/>
            <p:cNvCxnSpPr>
              <a:stCxn id="684" idx="3"/>
              <a:endCxn id="686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688" name="Shape 688"/>
            <p:cNvCxnSpPr>
              <a:stCxn id="686" idx="0"/>
              <a:endCxn id="681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689" name="Shape 689"/>
            <p:cNvCxnSpPr>
              <a:stCxn id="681" idx="2"/>
              <a:endCxn id="677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9273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9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Goals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Create a useful mobile application to assist others.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Develop a strategy for reminding users of their tasks at a timely basis.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Learn a new platform for programming.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Learn the process of mobile application development.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695" name="Shape 695"/>
          <p:cNvSpPr txBox="1"/>
          <p:nvPr/>
        </p:nvSpPr>
        <p:spPr>
          <a:xfrm>
            <a:off x="2365625" y="1963175"/>
            <a:ext cx="2738699" cy="55949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Edit or Delete Reminder</a:t>
            </a:r>
          </a:p>
        </p:txBody>
      </p:sp>
      <p:pic>
        <p:nvPicPr>
          <p:cNvPr descr="Screenshot_20170416-174954.png" id="696" name="Shape 6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771" y="0"/>
            <a:ext cx="289322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Shape 697"/>
          <p:cNvSpPr/>
          <p:nvPr/>
        </p:nvSpPr>
        <p:spPr>
          <a:xfrm>
            <a:off x="7008500" y="177500"/>
            <a:ext cx="1511699" cy="8688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8" name="Shape 698"/>
          <p:cNvCxnSpPr>
            <a:stCxn id="697" idx="2"/>
            <a:endCxn id="695" idx="3"/>
          </p:cNvCxnSpPr>
          <p:nvPr/>
        </p:nvCxnSpPr>
        <p:spPr>
          <a:xfrm flipH="1">
            <a:off x="5104400" y="611900"/>
            <a:ext cx="1904100" cy="1631099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grpSp>
        <p:nvGrpSpPr>
          <p:cNvPr id="699" name="Shape 699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700" name="Shape 700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Shape 701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702" name="Shape 702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703" name="Shape 703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704" name="Shape 704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705" name="Shape 705"/>
            <p:cNvCxnSpPr>
              <a:stCxn id="701" idx="1"/>
              <a:endCxn id="704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6" name="Shape 706"/>
            <p:cNvCxnSpPr>
              <a:stCxn id="701" idx="0"/>
              <a:endCxn id="703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82826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7" name="Shape 707"/>
            <p:cNvCxnSpPr>
              <a:stCxn id="701" idx="2"/>
              <a:endCxn id="702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8" name="Shape 708"/>
            <p:cNvCxnSpPr>
              <a:endCxn id="709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5019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9" name="Shape 709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710" name="Shape 710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711" name="Shape 711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712" name="Shape 712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713" name="Shape 713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714" name="Shape 714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715" name="Shape 715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716" name="Shape 716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717" name="Shape 717"/>
              <p:cNvCxnSpPr>
                <a:stCxn id="713" idx="0"/>
                <a:endCxn id="715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718" name="Shape 718"/>
              <p:cNvCxnSpPr>
                <a:stCxn id="715" idx="3"/>
                <a:endCxn id="716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719" name="Shape 719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720" name="Shape 720"/>
            <p:cNvCxnSpPr>
              <a:stCxn id="716" idx="3"/>
              <a:endCxn id="719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21" name="Shape 721"/>
            <p:cNvCxnSpPr>
              <a:stCxn id="716" idx="2"/>
              <a:endCxn id="714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722" name="Shape 722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723" name="Shape 723"/>
            <p:cNvCxnSpPr>
              <a:stCxn id="714" idx="3"/>
              <a:endCxn id="722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724" name="Shape 724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725" name="Shape 725"/>
            <p:cNvCxnSpPr>
              <a:stCxn id="722" idx="3"/>
              <a:endCxn id="724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26" name="Shape 726"/>
            <p:cNvCxnSpPr>
              <a:stCxn id="724" idx="0"/>
              <a:endCxn id="719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27" name="Shape 727"/>
            <p:cNvCxnSpPr>
              <a:stCxn id="719" idx="2"/>
              <a:endCxn id="715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9273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User Interface</a:t>
            </a:r>
          </a:p>
        </p:txBody>
      </p:sp>
      <p:pic>
        <p:nvPicPr>
          <p:cNvPr descr="Screenshot_20170417-222725.jpg" id="733" name="Shape 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524" y="410000"/>
            <a:ext cx="2824476" cy="4565548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Shape 734"/>
          <p:cNvSpPr txBox="1"/>
          <p:nvPr/>
        </p:nvSpPr>
        <p:spPr>
          <a:xfrm>
            <a:off x="2541325" y="2455775"/>
            <a:ext cx="2678400" cy="474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Calendar with all Reminders</a:t>
            </a:r>
          </a:p>
        </p:txBody>
      </p:sp>
      <p:grpSp>
        <p:nvGrpSpPr>
          <p:cNvPr id="735" name="Shape 735"/>
          <p:cNvGrpSpPr/>
          <p:nvPr/>
        </p:nvGrpSpPr>
        <p:grpSpPr>
          <a:xfrm>
            <a:off x="9" y="3881735"/>
            <a:ext cx="4496986" cy="1261765"/>
            <a:chOff x="422075" y="1452750"/>
            <a:chExt cx="8265000" cy="3229500"/>
          </a:xfrm>
        </p:grpSpPr>
        <p:grpSp>
          <p:nvGrpSpPr>
            <p:cNvPr id="736" name="Shape 736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737" name="Shape 737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738" name="Shape 738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739" name="Shape 739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740" name="Shape 740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741" name="Shape 741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742" name="Shape 742"/>
              <p:cNvCxnSpPr>
                <a:stCxn id="738" idx="0"/>
                <a:endCxn id="740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743" name="Shape 743"/>
              <p:cNvCxnSpPr>
                <a:stCxn id="740" idx="3"/>
                <a:endCxn id="741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744" name="Shape 744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745" name="Shape 745"/>
            <p:cNvCxnSpPr>
              <a:stCxn id="741" idx="3"/>
              <a:endCxn id="744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46" name="Shape 746"/>
            <p:cNvCxnSpPr>
              <a:stCxn id="741" idx="2"/>
              <a:endCxn id="739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747" name="Shape 747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748" name="Shape 748"/>
            <p:cNvCxnSpPr>
              <a:stCxn id="739" idx="3"/>
              <a:endCxn id="747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749" name="Shape 749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750" name="Shape 750"/>
            <p:cNvCxnSpPr>
              <a:stCxn id="747" idx="3"/>
              <a:endCxn id="749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51" name="Shape 751"/>
            <p:cNvCxnSpPr>
              <a:stCxn id="749" idx="0"/>
              <a:endCxn id="744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52" name="Shape 752"/>
            <p:cNvCxnSpPr>
              <a:stCxn id="744" idx="2"/>
              <a:endCxn id="740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0472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sp>
        <p:nvSpPr>
          <p:cNvPr id="753" name="Shape 753"/>
          <p:cNvSpPr/>
          <p:nvPr/>
        </p:nvSpPr>
        <p:spPr>
          <a:xfrm>
            <a:off x="6272250" y="716550"/>
            <a:ext cx="2738700" cy="37104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4" name="Shape 754"/>
          <p:cNvCxnSpPr>
            <a:stCxn id="753" idx="2"/>
            <a:endCxn id="734" idx="3"/>
          </p:cNvCxnSpPr>
          <p:nvPr/>
        </p:nvCxnSpPr>
        <p:spPr>
          <a:xfrm flipH="1">
            <a:off x="5219850" y="2571750"/>
            <a:ext cx="1052400" cy="1209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SQLite Database</a:t>
            </a:r>
          </a:p>
        </p:txBody>
      </p:sp>
      <p:sp>
        <p:nvSpPr>
          <p:cNvPr id="760" name="Shape 760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har char="-"/>
            </a:pPr>
            <a:r>
              <a:rPr lang="en"/>
              <a:t>Database structure for holding Reminder information.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har char="-"/>
            </a:pPr>
            <a:r>
              <a:rPr lang="en"/>
              <a:t>Each Reminder is stored as a single table titled, Reminder.</a:t>
            </a:r>
          </a:p>
          <a:p>
            <a:pPr lv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grpSp>
        <p:nvGrpSpPr>
          <p:cNvPr id="761" name="Shape 761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762" name="Shape 762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Shape 763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764" name="Shape 764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765" name="Shape 765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766" name="Shape 766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767" name="Shape 767"/>
            <p:cNvCxnSpPr>
              <a:stCxn id="763" idx="1"/>
              <a:endCxn id="766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8" name="Shape 768"/>
            <p:cNvCxnSpPr>
              <a:stCxn id="763" idx="0"/>
              <a:endCxn id="765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82826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9" name="Shape 769"/>
            <p:cNvCxnSpPr>
              <a:stCxn id="763" idx="2"/>
              <a:endCxn id="764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0" name="Shape 770"/>
            <p:cNvCxnSpPr>
              <a:endCxn id="771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52334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1" name="Shape 771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772" name="Shape 772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773" name="Shape 773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774" name="Shape 774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775" name="Shape 775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776" name="Shape 776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777" name="Shape 777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778" name="Shape 778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779" name="Shape 779"/>
              <p:cNvCxnSpPr>
                <a:stCxn id="775" idx="0"/>
                <a:endCxn id="777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780" name="Shape 780"/>
              <p:cNvCxnSpPr>
                <a:stCxn id="777" idx="3"/>
                <a:endCxn id="778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781" name="Shape 781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782" name="Shape 782"/>
            <p:cNvCxnSpPr>
              <a:stCxn id="778" idx="3"/>
              <a:endCxn id="781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83" name="Shape 783"/>
            <p:cNvCxnSpPr>
              <a:stCxn id="778" idx="2"/>
              <a:endCxn id="776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784" name="Shape 784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785" name="Shape 785"/>
            <p:cNvCxnSpPr>
              <a:stCxn id="776" idx="3"/>
              <a:endCxn id="784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786" name="Shape 786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787" name="Shape 787"/>
            <p:cNvCxnSpPr>
              <a:stCxn id="784" idx="3"/>
              <a:endCxn id="786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88" name="Shape 788"/>
            <p:cNvCxnSpPr>
              <a:stCxn id="786" idx="0"/>
              <a:endCxn id="781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89" name="Shape 789"/>
            <p:cNvCxnSpPr>
              <a:stCxn id="781" idx="2"/>
              <a:endCxn id="777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68075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SQLite Database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x="311700" y="1804500"/>
            <a:ext cx="36570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Reminder Description (String)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Priority Value (int)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AlarmManager ID (int)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Repeat Pattern (int)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Alarm (int)</a:t>
            </a:r>
          </a:p>
          <a:p>
            <a:pPr indent="-228600" lvl="0" marL="45720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On Time (int)</a:t>
            </a:r>
          </a:p>
        </p:txBody>
      </p:sp>
      <p:grpSp>
        <p:nvGrpSpPr>
          <p:cNvPr id="796" name="Shape 796"/>
          <p:cNvGrpSpPr/>
          <p:nvPr/>
        </p:nvGrpSpPr>
        <p:grpSpPr>
          <a:xfrm>
            <a:off x="0" y="4043397"/>
            <a:ext cx="2915100" cy="1100100"/>
            <a:chOff x="76175" y="71222"/>
            <a:chExt cx="2915100" cy="1100100"/>
          </a:xfrm>
        </p:grpSpPr>
        <p:sp>
          <p:nvSpPr>
            <p:cNvPr id="797" name="Shape 797"/>
            <p:cNvSpPr/>
            <p:nvPr/>
          </p:nvSpPr>
          <p:spPr>
            <a:xfrm>
              <a:off x="76175" y="71222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Shape 798"/>
            <p:cNvSpPr/>
            <p:nvPr/>
          </p:nvSpPr>
          <p:spPr>
            <a:xfrm>
              <a:off x="1059399" y="241417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799" name="Shape 799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800" name="Shape 800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801" name="Shape 801"/>
            <p:cNvSpPr/>
            <p:nvPr/>
          </p:nvSpPr>
          <p:spPr>
            <a:xfrm>
              <a:off x="144898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802" name="Shape 802"/>
            <p:cNvCxnSpPr>
              <a:stCxn id="798" idx="1"/>
              <a:endCxn id="801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3" name="Shape 803"/>
            <p:cNvCxnSpPr>
              <a:stCxn id="798" idx="0"/>
              <a:endCxn id="800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120409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4" name="Shape 804"/>
            <p:cNvCxnSpPr>
              <a:stCxn id="798" idx="2"/>
              <a:endCxn id="799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5" name="Shape 805"/>
            <p:cNvCxnSpPr>
              <a:endCxn id="806" idx="0"/>
            </p:cNvCxnSpPr>
            <p:nvPr/>
          </p:nvCxnSpPr>
          <p:spPr>
            <a:xfrm flipH="1" rot="10800000">
              <a:off x="1583175" y="446650"/>
              <a:ext cx="825900" cy="459600"/>
            </a:xfrm>
            <a:prstGeom prst="bentConnector4">
              <a:avLst>
                <a:gd fmla="val 32764" name="adj1"/>
                <a:gd fmla="val 162288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06" name="Shape 806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sp>
        <p:nvSpPr>
          <p:cNvPr id="807" name="Shape 807"/>
          <p:cNvSpPr txBox="1"/>
          <p:nvPr>
            <p:ph idx="1" type="body"/>
          </p:nvPr>
        </p:nvSpPr>
        <p:spPr>
          <a:xfrm>
            <a:off x="5175300" y="1804500"/>
            <a:ext cx="36570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Due Dates 1 - 7 (String)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Due Times 1 - 7 (String)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Number of Dates (int)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Current Date (int)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Alert Date (String)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Alert Time (String)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8" name="Shape 808"/>
          <p:cNvSpPr txBox="1"/>
          <p:nvPr>
            <p:ph type="title"/>
          </p:nvPr>
        </p:nvSpPr>
        <p:spPr>
          <a:xfrm>
            <a:off x="311700" y="122955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Columns</a:t>
            </a:r>
          </a:p>
        </p:txBody>
      </p:sp>
      <p:grpSp>
        <p:nvGrpSpPr>
          <p:cNvPr id="809" name="Shape 809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810" name="Shape 810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811" name="Shape 811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812" name="Shape 812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813" name="Shape 813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814" name="Shape 814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815" name="Shape 815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816" name="Shape 816"/>
              <p:cNvCxnSpPr>
                <a:stCxn id="812" idx="0"/>
                <a:endCxn id="814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817" name="Shape 817"/>
              <p:cNvCxnSpPr>
                <a:stCxn id="814" idx="3"/>
                <a:endCxn id="815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818" name="Shape 818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819" name="Shape 819"/>
            <p:cNvCxnSpPr>
              <a:stCxn id="815" idx="3"/>
              <a:endCxn id="818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820" name="Shape 820"/>
            <p:cNvCxnSpPr>
              <a:stCxn id="815" idx="2"/>
              <a:endCxn id="813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821" name="Shape 821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822" name="Shape 822"/>
            <p:cNvCxnSpPr>
              <a:stCxn id="813" idx="3"/>
              <a:endCxn id="821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823" name="Shape 823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824" name="Shape 824"/>
            <p:cNvCxnSpPr>
              <a:stCxn id="821" idx="3"/>
              <a:endCxn id="823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825" name="Shape 825"/>
            <p:cNvCxnSpPr>
              <a:stCxn id="823" idx="0"/>
              <a:endCxn id="818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826" name="Shape 826"/>
            <p:cNvCxnSpPr>
              <a:stCxn id="818" idx="2"/>
              <a:endCxn id="814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9273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JSON</a:t>
            </a:r>
          </a:p>
        </p:txBody>
      </p:sp>
      <p:sp>
        <p:nvSpPr>
          <p:cNvPr id="832" name="Shape 832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har char="-"/>
            </a:pPr>
            <a:r>
              <a:rPr lang="en"/>
              <a:t>Data interchange format for syncing Reminders across devices.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har char="-"/>
            </a:pPr>
            <a:r>
              <a:rPr lang="en"/>
              <a:t>Reminder information is stored in a JSON string in the user’s Google Drive Application Data Folder.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har char="-"/>
            </a:pPr>
            <a:r>
              <a:rPr lang="en"/>
              <a:t>New devices will use the JSON parser to construct a JSON object from the JSON String, and load the fields into the corresponding SQLite columns.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33" name="Shape 833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834" name="Shape 834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Shape 835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836" name="Shape 836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837" name="Shape 837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838" name="Shape 838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839" name="Shape 839"/>
            <p:cNvCxnSpPr>
              <a:stCxn id="835" idx="1"/>
              <a:endCxn id="838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0" name="Shape 840"/>
            <p:cNvCxnSpPr>
              <a:stCxn id="835" idx="0"/>
              <a:endCxn id="837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82826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1" name="Shape 841"/>
            <p:cNvCxnSpPr>
              <a:stCxn id="835" idx="2"/>
              <a:endCxn id="836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2" name="Shape 842"/>
            <p:cNvCxnSpPr>
              <a:endCxn id="843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52334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43" name="Shape 843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844" name="Shape 844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845" name="Shape 845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846" name="Shape 846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847" name="Shape 847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848" name="Shape 848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849" name="Shape 849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850" name="Shape 850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851" name="Shape 851"/>
              <p:cNvCxnSpPr>
                <a:stCxn id="847" idx="0"/>
                <a:endCxn id="849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852" name="Shape 852"/>
              <p:cNvCxnSpPr>
                <a:stCxn id="849" idx="3"/>
                <a:endCxn id="850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853" name="Shape 853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854" name="Shape 854"/>
            <p:cNvCxnSpPr>
              <a:stCxn id="850" idx="3"/>
              <a:endCxn id="853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855" name="Shape 855"/>
            <p:cNvCxnSpPr>
              <a:stCxn id="850" idx="2"/>
              <a:endCxn id="848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856" name="Shape 856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857" name="Shape 857"/>
            <p:cNvCxnSpPr>
              <a:stCxn id="848" idx="3"/>
              <a:endCxn id="856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858" name="Shape 858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859" name="Shape 859"/>
            <p:cNvCxnSpPr>
              <a:stCxn id="856" idx="3"/>
              <a:endCxn id="858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860" name="Shape 860"/>
            <p:cNvCxnSpPr>
              <a:stCxn id="858" idx="0"/>
              <a:endCxn id="853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861" name="Shape 861"/>
            <p:cNvCxnSpPr>
              <a:stCxn id="853" idx="2"/>
              <a:endCxn id="849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41646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Notifications</a:t>
            </a:r>
          </a:p>
        </p:txBody>
      </p:sp>
      <p:sp>
        <p:nvSpPr>
          <p:cNvPr id="867" name="Shape 867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Two types of Notifications: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Alerts</a:t>
            </a:r>
            <a:r>
              <a:rPr lang="en"/>
              <a:t>: </a:t>
            </a: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simple tone, letting the user know of their Reminder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Alarm</a:t>
            </a:r>
            <a:r>
              <a:rPr lang="en"/>
              <a:t>: Rings until user interaction.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68" name="Shape 868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869" name="Shape 869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Shape 870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871" name="Shape 871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872" name="Shape 872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873" name="Shape 873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874" name="Shape 874"/>
            <p:cNvCxnSpPr>
              <a:stCxn id="870" idx="1"/>
              <a:endCxn id="873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5" name="Shape 875"/>
            <p:cNvCxnSpPr>
              <a:stCxn id="870" idx="0"/>
              <a:endCxn id="872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82826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6" name="Shape 876"/>
            <p:cNvCxnSpPr>
              <a:stCxn id="870" idx="2"/>
              <a:endCxn id="871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7" name="Shape 877"/>
            <p:cNvCxnSpPr>
              <a:endCxn id="878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4165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78" name="Shape 878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879" name="Shape 879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880" name="Shape 880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881" name="Shape 881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882" name="Shape 882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883" name="Shape 883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884" name="Shape 884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885" name="Shape 885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886" name="Shape 886"/>
              <p:cNvCxnSpPr>
                <a:stCxn id="882" idx="0"/>
                <a:endCxn id="884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887" name="Shape 887"/>
              <p:cNvCxnSpPr>
                <a:stCxn id="884" idx="3"/>
                <a:endCxn id="885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888" name="Shape 888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889" name="Shape 889"/>
            <p:cNvCxnSpPr>
              <a:stCxn id="885" idx="3"/>
              <a:endCxn id="888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890" name="Shape 890"/>
            <p:cNvCxnSpPr>
              <a:stCxn id="885" idx="2"/>
              <a:endCxn id="883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891" name="Shape 891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892" name="Shape 892"/>
            <p:cNvCxnSpPr>
              <a:stCxn id="883" idx="3"/>
              <a:endCxn id="891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893" name="Shape 893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894" name="Shape 894"/>
            <p:cNvCxnSpPr>
              <a:stCxn id="891" idx="3"/>
              <a:endCxn id="893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895" name="Shape 895"/>
            <p:cNvCxnSpPr>
              <a:stCxn id="893" idx="0"/>
              <a:endCxn id="888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896" name="Shape 896"/>
            <p:cNvCxnSpPr>
              <a:stCxn id="888" idx="2"/>
              <a:endCxn id="884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9273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Notifications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2" name="Shape 90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lang="en"/>
              <a:t>Notifications have 3 options:</a:t>
            </a:r>
          </a:p>
          <a:p>
            <a:pPr indent="-2286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lang="en"/>
              <a:t>Snooze: Send another notification in 30 minutes.</a:t>
            </a:r>
          </a:p>
          <a:p>
            <a:pPr indent="-2286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lang="en"/>
              <a:t>Remind Me Later: Calculate a new alert time based on priority.</a:t>
            </a:r>
          </a:p>
          <a:p>
            <a:pPr indent="-2286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lang="en"/>
              <a:t>End Reminder: Cease alerts for this Reminder.</a:t>
            </a:r>
          </a:p>
        </p:txBody>
      </p:sp>
      <p:grpSp>
        <p:nvGrpSpPr>
          <p:cNvPr id="903" name="Shape 903"/>
          <p:cNvGrpSpPr/>
          <p:nvPr/>
        </p:nvGrpSpPr>
        <p:grpSpPr>
          <a:xfrm>
            <a:off x="0" y="4043397"/>
            <a:ext cx="2915100" cy="1100100"/>
            <a:chOff x="76175" y="71222"/>
            <a:chExt cx="2915100" cy="1100100"/>
          </a:xfrm>
        </p:grpSpPr>
        <p:sp>
          <p:nvSpPr>
            <p:cNvPr id="904" name="Shape 904"/>
            <p:cNvSpPr/>
            <p:nvPr/>
          </p:nvSpPr>
          <p:spPr>
            <a:xfrm>
              <a:off x="76175" y="71222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Shape 905"/>
            <p:cNvSpPr/>
            <p:nvPr/>
          </p:nvSpPr>
          <p:spPr>
            <a:xfrm>
              <a:off x="1059399" y="241417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906" name="Shape 906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907" name="Shape 907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908" name="Shape 908"/>
            <p:cNvSpPr/>
            <p:nvPr/>
          </p:nvSpPr>
          <p:spPr>
            <a:xfrm>
              <a:off x="144898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909" name="Shape 909"/>
            <p:cNvCxnSpPr>
              <a:stCxn id="905" idx="1"/>
              <a:endCxn id="908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0" name="Shape 910"/>
            <p:cNvCxnSpPr>
              <a:stCxn id="905" idx="0"/>
              <a:endCxn id="907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97631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1" name="Shape 911"/>
            <p:cNvCxnSpPr>
              <a:stCxn id="905" idx="2"/>
              <a:endCxn id="906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2" name="Shape 912"/>
            <p:cNvCxnSpPr>
              <a:endCxn id="913" idx="0"/>
            </p:cNvCxnSpPr>
            <p:nvPr/>
          </p:nvCxnSpPr>
          <p:spPr>
            <a:xfrm flipH="1" rot="10800000">
              <a:off x="1583175" y="446650"/>
              <a:ext cx="825900" cy="459600"/>
            </a:xfrm>
            <a:prstGeom prst="bentConnector4">
              <a:avLst>
                <a:gd fmla="val 32764" name="adj1"/>
                <a:gd fmla="val 161700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13" name="Shape 913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914" name="Shape 914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915" name="Shape 915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916" name="Shape 916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917" name="Shape 917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918" name="Shape 918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919" name="Shape 919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920" name="Shape 920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921" name="Shape 921"/>
              <p:cNvCxnSpPr>
                <a:stCxn id="917" idx="0"/>
                <a:endCxn id="919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922" name="Shape 922"/>
              <p:cNvCxnSpPr>
                <a:stCxn id="919" idx="3"/>
                <a:endCxn id="920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923" name="Shape 923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924" name="Shape 924"/>
            <p:cNvCxnSpPr>
              <a:stCxn id="920" idx="3"/>
              <a:endCxn id="923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925" name="Shape 925"/>
            <p:cNvCxnSpPr>
              <a:stCxn id="920" idx="2"/>
              <a:endCxn id="918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926" name="Shape 926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927" name="Shape 927"/>
            <p:cNvCxnSpPr>
              <a:stCxn id="918" idx="3"/>
              <a:endCxn id="926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928" name="Shape 928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929" name="Shape 929"/>
            <p:cNvCxnSpPr>
              <a:stCxn id="926" idx="3"/>
              <a:endCxn id="928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930" name="Shape 930"/>
            <p:cNvCxnSpPr>
              <a:stCxn id="928" idx="0"/>
              <a:endCxn id="923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931" name="Shape 931"/>
            <p:cNvCxnSpPr>
              <a:stCxn id="923" idx="2"/>
              <a:endCxn id="919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41646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Syncing Across Devices</a:t>
            </a:r>
          </a:p>
        </p:txBody>
      </p:sp>
      <p:sp>
        <p:nvSpPr>
          <p:cNvPr id="937" name="Shape 93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Opted for the Google Drive Android API.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Allows us to use the personal Drive space of Android users.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Available as a Google Play Service.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Shape 9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904099" cy="487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Future Plans for Improvement</a:t>
            </a:r>
          </a:p>
        </p:txBody>
      </p:sp>
      <p:sp>
        <p:nvSpPr>
          <p:cNvPr id="948" name="Shape 948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Add a Geolocation / Geofencing Feature 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oboto"/>
              <a:buChar char="-"/>
            </a:pPr>
            <a:r>
              <a:rPr lang="en" sz="1400"/>
              <a:t>Se</a:t>
            </a: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 al</a:t>
            </a:r>
            <a:r>
              <a:rPr lang="en" sz="1400"/>
              <a:t>ert</a:t>
            </a: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s/reminders based on a particular location</a:t>
            </a:r>
          </a:p>
          <a:p>
            <a:pPr indent="0" lvl="0" marL="228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Tidying up the UI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Add a timer / stopwatch feature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Requirements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Prioritize must</a:t>
            </a:r>
            <a:r>
              <a:rPr lang="en"/>
              <a:t>: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lang="en"/>
              <a:t>- </a:t>
            </a: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 simple, easy to use, quick to understand.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lang="en"/>
              <a:t>- </a:t>
            </a: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Remind the user of their event at an appropriate time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lang="en"/>
              <a:t>- </a:t>
            </a: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 able to save, load, edit, and delete reminder information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lang="en"/>
              <a:t>- </a:t>
            </a: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 able to sync to other devices the user owns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 txBox="1"/>
          <p:nvPr>
            <p:ph type="title"/>
          </p:nvPr>
        </p:nvSpPr>
        <p:spPr>
          <a:xfrm>
            <a:off x="311700" y="1911825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Demonstration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10000"/>
            <a:ext cx="8520599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Overall System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(Android App)</a:t>
            </a:r>
          </a:p>
        </p:txBody>
      </p:sp>
      <p:sp>
        <p:nvSpPr>
          <p:cNvPr id="104" name="Shape 104"/>
          <p:cNvSpPr/>
          <p:nvPr/>
        </p:nvSpPr>
        <p:spPr>
          <a:xfrm>
            <a:off x="186515" y="319314"/>
            <a:ext cx="838199" cy="88320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App</a:t>
            </a:r>
          </a:p>
        </p:txBody>
      </p:sp>
      <p:cxnSp>
        <p:nvCxnSpPr>
          <p:cNvPr id="105" name="Shape 105"/>
          <p:cNvCxnSpPr>
            <a:stCxn id="104" idx="3"/>
          </p:cNvCxnSpPr>
          <p:nvPr/>
        </p:nvCxnSpPr>
        <p:spPr>
          <a:xfrm flipH="1" rot="10800000">
            <a:off x="1024714" y="633415"/>
            <a:ext cx="1608000" cy="127500"/>
          </a:xfrm>
          <a:prstGeom prst="bentConnector4">
            <a:avLst>
              <a:gd fmla="val 33273" name="adj1"/>
              <a:gd fmla="val 43560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Shape 106"/>
          <p:cNvSpPr/>
          <p:nvPr/>
        </p:nvSpPr>
        <p:spPr>
          <a:xfrm>
            <a:off x="2094700" y="443656"/>
            <a:ext cx="1075799" cy="758998"/>
          </a:xfrm>
          <a:prstGeom prst="can">
            <a:avLst>
              <a:gd fmla="val 25000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Drive</a:t>
            </a:r>
          </a:p>
        </p:txBody>
      </p:sp>
      <p:grpSp>
        <p:nvGrpSpPr>
          <p:cNvPr id="107" name="Shape 107"/>
          <p:cNvGrpSpPr/>
          <p:nvPr/>
        </p:nvGrpSpPr>
        <p:grpSpPr>
          <a:xfrm>
            <a:off x="422075" y="1452750"/>
            <a:ext cx="8265000" cy="3229500"/>
            <a:chOff x="422075" y="1452750"/>
            <a:chExt cx="8265000" cy="3229500"/>
          </a:xfrm>
        </p:grpSpPr>
        <p:grpSp>
          <p:nvGrpSpPr>
            <p:cNvPr id="108" name="Shape 108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109" name="Shape 109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110" name="Shape 110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Font typeface="Arial"/>
                  <a:buNone/>
                </a:pPr>
                <a:r>
                  <a:rPr lang="en"/>
                  <a:t>Notification</a:t>
                </a:r>
              </a:p>
            </p:txBody>
          </p:sp>
          <p:sp>
            <p:nvSpPr>
              <p:cNvPr id="111" name="Shape 111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112" name="Shape 112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/>
                  <a:t>UI</a:t>
                </a:r>
              </a:p>
            </p:txBody>
          </p:sp>
          <p:sp>
            <p:nvSpPr>
              <p:cNvPr id="113" name="Shape 113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/>
                  <a:t>Reminder Creation / </a:t>
                </a: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114" name="Shape 114"/>
              <p:cNvCxnSpPr>
                <a:stCxn id="110" idx="0"/>
                <a:endCxn id="112" idx="2"/>
              </p:cNvCxnSpPr>
              <p:nvPr/>
            </p:nvCxnSpPr>
            <p:spPr>
              <a:xfrm rot="-5400000">
                <a:off x="826750" y="3133799"/>
                <a:ext cx="770400" cy="3300"/>
              </a:xfrm>
              <a:prstGeom prst="bentConnector3">
                <a:avLst>
                  <a:gd fmla="val 49995" name="adj1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15" name="Shape 115"/>
              <p:cNvCxnSpPr>
                <a:stCxn id="112" idx="3"/>
                <a:endCxn id="113" idx="1"/>
              </p:cNvCxnSpPr>
              <p:nvPr/>
            </p:nvCxnSpPr>
            <p:spPr>
              <a:xfrm>
                <a:off x="1838675" y="2288925"/>
                <a:ext cx="375300" cy="686400"/>
              </a:xfrm>
              <a:prstGeom prst="bentConnector3">
                <a:avLst>
                  <a:gd fmla="val 50018" name="adj1"/>
                </a:avLst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116" name="Shape 116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117" name="Shape 117"/>
            <p:cNvCxnSpPr>
              <a:stCxn id="113" idx="3"/>
              <a:endCxn id="116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18" name="Shape 118"/>
            <p:cNvCxnSpPr>
              <a:stCxn id="113" idx="2"/>
              <a:endCxn id="111" idx="1"/>
            </p:cNvCxnSpPr>
            <p:nvPr/>
          </p:nvCxnSpPr>
          <p:spPr>
            <a:xfrm flipH="1" rot="-5400000">
              <a:off x="3591562" y="2910625"/>
              <a:ext cx="528000" cy="1580100"/>
            </a:xfrm>
            <a:prstGeom prst="bentConnector2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119" name="Shape 119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/>
                <a:t>Google Drive</a:t>
              </a:r>
            </a:p>
          </p:txBody>
        </p:sp>
        <p:cxnSp>
          <p:nvCxnSpPr>
            <p:cNvPr id="120" name="Shape 120"/>
            <p:cNvCxnSpPr>
              <a:stCxn id="111" idx="3"/>
              <a:endCxn id="119" idx="1"/>
            </p:cNvCxnSpPr>
            <p:nvPr/>
          </p:nvCxnSpPr>
          <p:spPr>
            <a:xfrm flipH="1" rot="10800000">
              <a:off x="5721423" y="3775996"/>
              <a:ext cx="898800" cy="1887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121" name="Shape 121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/>
                <a:t>Parser</a:t>
              </a:r>
            </a:p>
          </p:txBody>
        </p:sp>
        <p:cxnSp>
          <p:nvCxnSpPr>
            <p:cNvPr id="122" name="Shape 122"/>
            <p:cNvCxnSpPr>
              <a:stCxn id="119" idx="3"/>
              <a:endCxn id="121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362443" name="adj1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23" name="Shape 123"/>
            <p:cNvCxnSpPr>
              <a:stCxn id="121" idx="0"/>
              <a:endCxn id="116" idx="4"/>
            </p:cNvCxnSpPr>
            <p:nvPr/>
          </p:nvCxnSpPr>
          <p:spPr>
            <a:xfrm flipH="1" rot="5400000">
              <a:off x="6624087" y="1646225"/>
              <a:ext cx="113700" cy="997800"/>
            </a:xfrm>
            <a:prstGeom prst="bentConnector2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24" name="Shape 124"/>
            <p:cNvCxnSpPr>
              <a:stCxn id="116" idx="2"/>
              <a:endCxn id="112" idx="0"/>
            </p:cNvCxnSpPr>
            <p:nvPr/>
          </p:nvCxnSpPr>
          <p:spPr>
            <a:xfrm rot="10800000">
              <a:off x="1213450" y="1827525"/>
              <a:ext cx="3957600" cy="260700"/>
            </a:xfrm>
            <a:prstGeom prst="bentConnector4">
              <a:avLst>
                <a:gd fmla="val 42101" name="adj1"/>
                <a:gd fmla="val 191341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Priority Algorithm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09522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har char="-"/>
            </a:pPr>
            <a:r>
              <a:rPr lang="en"/>
              <a:t>General premise: </a:t>
            </a:r>
            <a:r>
              <a:rPr lang="en"/>
              <a:t>The priority value is an integer that ranges from 1 - 5 (low priority to high priority). Each level of priority offers a shorter interval in which to alert the user.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har char="-"/>
            </a:pPr>
            <a:r>
              <a:rPr lang="en"/>
              <a:t>Mathematical Representation:</a:t>
            </a:r>
          </a:p>
          <a:p>
            <a:pPr lv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Current Date + Current Time + Due Date + Due Time + Priority Value  = </a:t>
            </a:r>
            <a:r>
              <a:rPr lang="en"/>
              <a:t>        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Calculated Remind Date + Calculated Remind Time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indent="0" lvl="0" marL="228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grpSp>
        <p:nvGrpSpPr>
          <p:cNvPr id="131" name="Shape 131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132" name="Shape 132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134" name="Shape 134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136" name="Shape 136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137" name="Shape 137"/>
            <p:cNvCxnSpPr>
              <a:stCxn id="133" idx="1"/>
              <a:endCxn id="136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3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Shape 138"/>
            <p:cNvCxnSpPr>
              <a:stCxn id="133" idx="0"/>
              <a:endCxn id="135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104632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Shape 139"/>
            <p:cNvCxnSpPr>
              <a:stCxn id="133" idx="2"/>
              <a:endCxn id="134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36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Shape 140"/>
            <p:cNvCxnSpPr>
              <a:endCxn id="141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63773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1" name="Shape 141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142" name="Shape 142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144" name="Shape 144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145" name="Shape 145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146" name="Shape 146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147" name="Shape 147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148" name="Shape 148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149" name="Shape 149"/>
              <p:cNvCxnSpPr>
                <a:stCxn id="145" idx="0"/>
                <a:endCxn id="147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50" name="Shape 150"/>
              <p:cNvCxnSpPr>
                <a:stCxn id="147" idx="3"/>
                <a:endCxn id="148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151" name="Shape 151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152" name="Shape 152"/>
            <p:cNvCxnSpPr>
              <a:stCxn id="148" idx="3"/>
              <a:endCxn id="151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53" name="Shape 153"/>
            <p:cNvCxnSpPr>
              <a:stCxn id="148" idx="2"/>
              <a:endCxn id="146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154" name="Shape 154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155" name="Shape 155"/>
            <p:cNvCxnSpPr>
              <a:stCxn id="146" idx="3"/>
              <a:endCxn id="154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156" name="Shape 156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157" name="Shape 157"/>
            <p:cNvCxnSpPr>
              <a:stCxn id="154" idx="3"/>
              <a:endCxn id="156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58" name="Shape 158"/>
            <p:cNvCxnSpPr>
              <a:stCxn id="156" idx="0"/>
              <a:endCxn id="151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59" name="Shape 159"/>
            <p:cNvCxnSpPr>
              <a:stCxn id="151" idx="2"/>
              <a:endCxn id="147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41646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Priority Algorithm</a:t>
            </a:r>
          </a:p>
        </p:txBody>
      </p:sp>
      <p:grpSp>
        <p:nvGrpSpPr>
          <p:cNvPr id="165" name="Shape 165"/>
          <p:cNvGrpSpPr/>
          <p:nvPr/>
        </p:nvGrpSpPr>
        <p:grpSpPr>
          <a:xfrm>
            <a:off x="0" y="4043397"/>
            <a:ext cx="2915100" cy="1100100"/>
            <a:chOff x="76175" y="71222"/>
            <a:chExt cx="2915100" cy="1100100"/>
          </a:xfrm>
        </p:grpSpPr>
        <p:sp>
          <p:nvSpPr>
            <p:cNvPr id="166" name="Shape 166"/>
            <p:cNvSpPr/>
            <p:nvPr/>
          </p:nvSpPr>
          <p:spPr>
            <a:xfrm>
              <a:off x="76175" y="71222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1059399" y="241417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168" name="Shape 168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169" name="Shape 169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170" name="Shape 170"/>
            <p:cNvSpPr/>
            <p:nvPr/>
          </p:nvSpPr>
          <p:spPr>
            <a:xfrm>
              <a:off x="144898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171" name="Shape 171"/>
            <p:cNvCxnSpPr>
              <a:stCxn id="167" idx="1"/>
              <a:endCxn id="170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" name="Shape 172"/>
            <p:cNvCxnSpPr>
              <a:stCxn id="167" idx="0"/>
              <a:endCxn id="169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120409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" name="Shape 173"/>
            <p:cNvCxnSpPr>
              <a:stCxn id="167" idx="2"/>
              <a:endCxn id="168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" name="Shape 174"/>
            <p:cNvCxnSpPr>
              <a:endCxn id="175" idx="0"/>
            </p:cNvCxnSpPr>
            <p:nvPr/>
          </p:nvCxnSpPr>
          <p:spPr>
            <a:xfrm flipH="1" rot="10800000">
              <a:off x="1583175" y="446650"/>
              <a:ext cx="825900" cy="459900"/>
            </a:xfrm>
            <a:prstGeom prst="bentConnector4">
              <a:avLst>
                <a:gd fmla="val 32764" name="adj1"/>
                <a:gd fmla="val 165258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5" name="Shape 175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aphicFrame>
        <p:nvGraphicFramePr>
          <p:cNvPr id="176" name="Shape 176"/>
          <p:cNvGraphicFramePr/>
          <p:nvPr/>
        </p:nvGraphicFramePr>
        <p:xfrm>
          <a:off x="1180200" y="139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{18BAE23F-DD5E-4DD1-8E4F-0152A32BEC77}</a:tableStyleId>
              </a:tblPr>
              <a:tblGrid>
                <a:gridCol w="1317825"/>
                <a:gridCol w="54657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Priority Value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Initial Alert Date and Time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April 2, at 2:30pm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March 28, at 8:30pm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March 26, at 2:30pm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March 24, at 8:00am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March 22, at 8:00am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7" name="Shape 177"/>
          <p:cNvSpPr txBox="1"/>
          <p:nvPr/>
        </p:nvSpPr>
        <p:spPr>
          <a:xfrm>
            <a:off x="1180200" y="1017800"/>
            <a:ext cx="6783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Alert for exactly two weeks from tonight at 9:30</a:t>
            </a:r>
          </a:p>
        </p:txBody>
      </p:sp>
      <p:grpSp>
        <p:nvGrpSpPr>
          <p:cNvPr id="178" name="Shape 178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179" name="Shape 179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180" name="Shape 180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181" name="Shape 181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182" name="Shape 182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183" name="Shape 183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184" name="Shape 184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185" name="Shape 185"/>
              <p:cNvCxnSpPr>
                <a:stCxn id="181" idx="0"/>
                <a:endCxn id="183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86" name="Shape 186"/>
              <p:cNvCxnSpPr>
                <a:stCxn id="183" idx="3"/>
                <a:endCxn id="184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187" name="Shape 187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188" name="Shape 188"/>
            <p:cNvCxnSpPr>
              <a:stCxn id="184" idx="3"/>
              <a:endCxn id="187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89" name="Shape 189"/>
            <p:cNvCxnSpPr>
              <a:stCxn id="184" idx="2"/>
              <a:endCxn id="182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190" name="Shape 190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191" name="Shape 191"/>
            <p:cNvCxnSpPr>
              <a:stCxn id="182" idx="3"/>
              <a:endCxn id="190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192" name="Shape 192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193" name="Shape 193"/>
            <p:cNvCxnSpPr>
              <a:stCxn id="190" idx="3"/>
              <a:endCxn id="192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94" name="Shape 194"/>
            <p:cNvCxnSpPr>
              <a:stCxn id="192" idx="0"/>
              <a:endCxn id="187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95" name="Shape 195"/>
            <p:cNvCxnSpPr>
              <a:stCxn id="187" idx="2"/>
              <a:endCxn id="183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9273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410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pic>
        <p:nvPicPr>
          <p:cNvPr descr="Screenshot_20170416-174829.png" id="201" name="Shape 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800" y="0"/>
            <a:ext cx="28932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/>
          <p:nvPr/>
        </p:nvSpPr>
        <p:spPr>
          <a:xfrm>
            <a:off x="6493450" y="878800"/>
            <a:ext cx="2537100" cy="28611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" name="Shape 203"/>
          <p:cNvCxnSpPr>
            <a:endCxn id="204" idx="3"/>
          </p:cNvCxnSpPr>
          <p:nvPr/>
        </p:nvCxnSpPr>
        <p:spPr>
          <a:xfrm flipH="1">
            <a:off x="4498500" y="2336550"/>
            <a:ext cx="1995000" cy="235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204" name="Shape 204"/>
          <p:cNvSpPr txBox="1"/>
          <p:nvPr/>
        </p:nvSpPr>
        <p:spPr>
          <a:xfrm>
            <a:off x="2064000" y="2292000"/>
            <a:ext cx="24345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 of Notifications will be shown here</a:t>
            </a:r>
          </a:p>
        </p:txBody>
      </p:sp>
      <p:grpSp>
        <p:nvGrpSpPr>
          <p:cNvPr id="205" name="Shape 205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206" name="Shape 206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208" name="Shape 208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209" name="Shape 209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210" name="Shape 210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211" name="Shape 211"/>
            <p:cNvCxnSpPr>
              <a:stCxn id="207" idx="1"/>
              <a:endCxn id="210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" name="Shape 212"/>
            <p:cNvCxnSpPr>
              <a:stCxn id="207" idx="0"/>
              <a:endCxn id="209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93743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" name="Shape 213"/>
            <p:cNvCxnSpPr>
              <a:stCxn id="207" idx="2"/>
              <a:endCxn id="208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" name="Shape 214"/>
            <p:cNvCxnSpPr>
              <a:endCxn id="215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5019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5" name="Shape 215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216" name="Shape 216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217" name="Shape 217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218" name="Shape 218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219" name="Shape 219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220" name="Shape 220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221" name="Shape 221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222" name="Shape 222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223" name="Shape 223"/>
              <p:cNvCxnSpPr>
                <a:stCxn id="219" idx="0"/>
                <a:endCxn id="221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224" name="Shape 224"/>
              <p:cNvCxnSpPr>
                <a:stCxn id="221" idx="3"/>
                <a:endCxn id="222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225" name="Shape 225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226" name="Shape 226"/>
            <p:cNvCxnSpPr>
              <a:stCxn id="222" idx="3"/>
              <a:endCxn id="225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227" name="Shape 227"/>
            <p:cNvCxnSpPr>
              <a:stCxn id="222" idx="2"/>
              <a:endCxn id="220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228" name="Shape 228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229" name="Shape 229"/>
            <p:cNvCxnSpPr>
              <a:stCxn id="220" idx="3"/>
              <a:endCxn id="228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230" name="Shape 230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231" name="Shape 231"/>
            <p:cNvCxnSpPr>
              <a:stCxn id="228" idx="3"/>
              <a:endCxn id="230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232" name="Shape 232"/>
            <p:cNvCxnSpPr>
              <a:stCxn id="230" idx="0"/>
              <a:endCxn id="225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233" name="Shape 233"/>
            <p:cNvCxnSpPr>
              <a:stCxn id="225" idx="2"/>
              <a:endCxn id="221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41646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410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pic>
        <p:nvPicPr>
          <p:cNvPr descr="Screenshot_20170416-174829.png" id="239" name="Shape 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800" y="0"/>
            <a:ext cx="28932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/>
          <p:nvPr/>
        </p:nvSpPr>
        <p:spPr>
          <a:xfrm>
            <a:off x="8245200" y="3955775"/>
            <a:ext cx="898800" cy="6825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Shape 241"/>
          <p:cNvCxnSpPr>
            <a:stCxn id="240" idx="2"/>
            <a:endCxn id="242" idx="3"/>
          </p:cNvCxnSpPr>
          <p:nvPr/>
        </p:nvCxnSpPr>
        <p:spPr>
          <a:xfrm rot="10800000">
            <a:off x="4498500" y="2571725"/>
            <a:ext cx="3746700" cy="17253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242" name="Shape 242"/>
          <p:cNvSpPr txBox="1"/>
          <p:nvPr/>
        </p:nvSpPr>
        <p:spPr>
          <a:xfrm>
            <a:off x="2064000" y="2292000"/>
            <a:ext cx="24345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a Reminder Button</a:t>
            </a:r>
          </a:p>
        </p:txBody>
      </p:sp>
      <p:grpSp>
        <p:nvGrpSpPr>
          <p:cNvPr id="243" name="Shape 243"/>
          <p:cNvGrpSpPr/>
          <p:nvPr/>
        </p:nvGrpSpPr>
        <p:grpSpPr>
          <a:xfrm>
            <a:off x="0" y="4049522"/>
            <a:ext cx="2915100" cy="1100099"/>
            <a:chOff x="76175" y="71222"/>
            <a:chExt cx="2915100" cy="1100099"/>
          </a:xfrm>
        </p:grpSpPr>
        <p:sp>
          <p:nvSpPr>
            <p:cNvPr id="244" name="Shape 244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246" name="Shape 246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247" name="Shape 247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248" name="Shape 248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249" name="Shape 249"/>
            <p:cNvCxnSpPr>
              <a:stCxn id="245" idx="1"/>
              <a:endCxn id="248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Shape 250"/>
            <p:cNvCxnSpPr>
              <a:stCxn id="245" idx="0"/>
              <a:endCxn id="247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93743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Shape 251"/>
            <p:cNvCxnSpPr>
              <a:stCxn id="245" idx="2"/>
              <a:endCxn id="246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Shape 252"/>
            <p:cNvCxnSpPr>
              <a:endCxn id="253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4165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3" name="Shape 253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254" name="Shape 254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255" name="Shape 255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256" name="Shape 256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257" name="Shape 257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258" name="Shape 258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259" name="Shape 259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260" name="Shape 260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261" name="Shape 261"/>
              <p:cNvCxnSpPr>
                <a:stCxn id="257" idx="0"/>
                <a:endCxn id="259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262" name="Shape 262"/>
              <p:cNvCxnSpPr>
                <a:stCxn id="259" idx="3"/>
                <a:endCxn id="260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263" name="Shape 263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264" name="Shape 264"/>
            <p:cNvCxnSpPr>
              <a:stCxn id="260" idx="3"/>
              <a:endCxn id="263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265" name="Shape 265"/>
            <p:cNvCxnSpPr>
              <a:stCxn id="260" idx="2"/>
              <a:endCxn id="258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266" name="Shape 266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267" name="Shape 267"/>
            <p:cNvCxnSpPr>
              <a:stCxn id="258" idx="3"/>
              <a:endCxn id="266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268" name="Shape 268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269" name="Shape 269"/>
            <p:cNvCxnSpPr>
              <a:stCxn id="266" idx="3"/>
              <a:endCxn id="268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270" name="Shape 270"/>
            <p:cNvCxnSpPr>
              <a:stCxn id="268" idx="0"/>
              <a:endCxn id="263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271" name="Shape 271"/>
            <p:cNvCxnSpPr>
              <a:stCxn id="263" idx="2"/>
              <a:endCxn id="259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76876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_20170416-174835.png" id="276" name="Shape 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0787" y="0"/>
            <a:ext cx="28932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 txBox="1"/>
          <p:nvPr/>
        </p:nvSpPr>
        <p:spPr>
          <a:xfrm>
            <a:off x="1911900" y="2115775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Allows you to select the date your Reminder is due</a:t>
            </a:r>
          </a:p>
        </p:txBody>
      </p:sp>
      <p:sp>
        <p:nvSpPr>
          <p:cNvPr id="279" name="Shape 279"/>
          <p:cNvSpPr/>
          <p:nvPr/>
        </p:nvSpPr>
        <p:spPr>
          <a:xfrm>
            <a:off x="6071675" y="530875"/>
            <a:ext cx="3111599" cy="37293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" name="Shape 280"/>
          <p:cNvCxnSpPr>
            <a:stCxn id="279" idx="2"/>
            <a:endCxn id="278" idx="3"/>
          </p:cNvCxnSpPr>
          <p:nvPr/>
        </p:nvCxnSpPr>
        <p:spPr>
          <a:xfrm rot="10800000">
            <a:off x="4650575" y="2395525"/>
            <a:ext cx="1421100" cy="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grpSp>
        <p:nvGrpSpPr>
          <p:cNvPr id="281" name="Shape 281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282" name="Shape 282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284" name="Shape 284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285" name="Shape 285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286" name="Shape 286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287" name="Shape 287"/>
            <p:cNvCxnSpPr>
              <a:stCxn id="283" idx="1"/>
              <a:endCxn id="286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" name="Shape 288"/>
            <p:cNvCxnSpPr>
              <a:stCxn id="283" idx="0"/>
              <a:endCxn id="285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61021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" name="Shape 289"/>
            <p:cNvCxnSpPr>
              <a:stCxn id="283" idx="2"/>
              <a:endCxn id="284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0" name="Shape 290"/>
            <p:cNvCxnSpPr>
              <a:endCxn id="291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4592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1" name="Shape 291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292" name="Shape 292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293" name="Shape 293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294" name="Shape 294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295" name="Shape 295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296" name="Shape 296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297" name="Shape 297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298" name="Shape 298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299" name="Shape 299"/>
              <p:cNvCxnSpPr>
                <a:stCxn id="295" idx="0"/>
                <a:endCxn id="297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300" name="Shape 300"/>
              <p:cNvCxnSpPr>
                <a:stCxn id="297" idx="3"/>
                <a:endCxn id="298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301" name="Shape 301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302" name="Shape 302"/>
            <p:cNvCxnSpPr>
              <a:stCxn id="298" idx="3"/>
              <a:endCxn id="301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03" name="Shape 303"/>
            <p:cNvCxnSpPr>
              <a:stCxn id="298" idx="2"/>
              <a:endCxn id="296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304" name="Shape 304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305" name="Shape 305"/>
            <p:cNvCxnSpPr>
              <a:stCxn id="296" idx="3"/>
              <a:endCxn id="304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306" name="Shape 306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307" name="Shape 307"/>
            <p:cNvCxnSpPr>
              <a:stCxn id="304" idx="3"/>
              <a:endCxn id="306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08" name="Shape 308"/>
            <p:cNvCxnSpPr>
              <a:stCxn id="306" idx="0"/>
              <a:endCxn id="301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09" name="Shape 309"/>
            <p:cNvCxnSpPr>
              <a:stCxn id="301" idx="2"/>
              <a:endCxn id="297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76876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